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8" r:id="rId2"/>
    <p:sldId id="259" r:id="rId3"/>
    <p:sldId id="260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5" r:id="rId18"/>
    <p:sldId id="286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6" r:id="rId35"/>
    <p:sldId id="307" r:id="rId36"/>
    <p:sldId id="308" r:id="rId37"/>
    <p:sldId id="309" r:id="rId38"/>
    <p:sldId id="310" r:id="rId39"/>
    <p:sldId id="311" r:id="rId40"/>
    <p:sldId id="312" r:id="rId41"/>
    <p:sldId id="313" r:id="rId4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42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93D2D5-92F2-489A-89A9-E13759D464E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63E807-5229-44E9-B03B-DC76D5140B15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498FDD6-E22D-4186-BAEF-C31907CE4946}" type="slidenum">
              <a:rPr lang="en-US"/>
              <a:pPr/>
              <a:t>10</a:t>
            </a:fld>
            <a:endParaRPr lang="en-US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E0F5509-770A-4260-A0D3-4AF95B609DBC}" type="slidenum">
              <a:rPr lang="en-US"/>
              <a:pPr/>
              <a:t>11</a:t>
            </a:fld>
            <a:endParaRPr lang="en-US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6C0819-9AD0-43FB-BBB9-ED0D1B652142}" type="slidenum">
              <a:rPr lang="en-US"/>
              <a:pPr/>
              <a:t>12</a:t>
            </a:fld>
            <a:endParaRPr lang="en-US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8753420-EA63-4A72-A3A1-E95C8EADAA22}" type="slidenum">
              <a:rPr lang="en-US"/>
              <a:pPr/>
              <a:t>13</a:t>
            </a:fld>
            <a:endParaRPr lang="en-US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2620B6B-FCD5-41D1-9DFF-4D4A92D77E30}" type="slidenum">
              <a:rPr lang="en-US"/>
              <a:pPr/>
              <a:t>14</a:t>
            </a:fld>
            <a:endParaRPr lang="en-US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DBCE1F-A913-4580-B8B6-25DCE5824610}" type="slidenum">
              <a:rPr lang="en-US"/>
              <a:pPr/>
              <a:t>15</a:t>
            </a:fld>
            <a:endParaRPr lang="en-US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E8991E-3661-4C24-81DB-BD4C06019F63}" type="slidenum">
              <a:rPr lang="en-US"/>
              <a:pPr/>
              <a:t>16</a:t>
            </a:fld>
            <a:endParaRPr lang="en-US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0FACD56-2805-4CB5-9957-D9AD0E6485CB}" type="slidenum">
              <a:rPr lang="en-US"/>
              <a:pPr/>
              <a:t>17</a:t>
            </a:fld>
            <a:endParaRPr lang="en-US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508F13E-B887-443C-A660-46D559EEE9D7}" type="slidenum">
              <a:rPr lang="en-US"/>
              <a:pPr/>
              <a:t>18</a:t>
            </a:fld>
            <a:endParaRPr lang="en-US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003D069-F020-427F-B191-4D2F3B2F85F5}" type="slidenum">
              <a:rPr lang="en-US"/>
              <a:pPr/>
              <a:t>19</a:t>
            </a:fld>
            <a:endParaRPr lang="en-US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3D51C2E-8770-43B3-9CD9-AE4A53E665AE}" type="slidenum">
              <a:rPr lang="en-US"/>
              <a:pPr/>
              <a:t>2</a:t>
            </a:fld>
            <a:endParaRPr lang="en-U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695C878-61EF-41E0-B12C-3AA67BA0569C}" type="slidenum">
              <a:rPr lang="en-US"/>
              <a:pPr/>
              <a:t>20</a:t>
            </a:fld>
            <a:endParaRPr lang="en-US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B42CF1F-DA82-4DDD-A255-9655F89731EB}" type="slidenum">
              <a:rPr lang="en-US"/>
              <a:pPr/>
              <a:t>21</a:t>
            </a:fld>
            <a:endParaRPr lang="en-US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43E7CA-8184-4F3F-9B30-3B7E8E85F489}" type="slidenum">
              <a:rPr lang="en-US"/>
              <a:pPr/>
              <a:t>22</a:t>
            </a:fld>
            <a:endParaRPr lang="en-US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619A99F-6ECF-470C-B7DB-A7C88D0CAAE3}" type="slidenum">
              <a:rPr lang="en-US"/>
              <a:pPr/>
              <a:t>23</a:t>
            </a:fld>
            <a:endParaRPr lang="en-US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3F3FA6A-F816-491B-A329-D58B6BB1AF31}" type="slidenum">
              <a:rPr lang="en-US"/>
              <a:pPr/>
              <a:t>24</a:t>
            </a:fld>
            <a:endParaRPr lang="en-US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0172CD-15E6-4F64-A90B-E20F1B73A383}" type="slidenum">
              <a:rPr lang="en-US"/>
              <a:pPr/>
              <a:t>26</a:t>
            </a:fld>
            <a:endParaRPr lang="en-US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613BA31-D882-4A9D-9301-10389A120060}" type="slidenum">
              <a:rPr lang="en-US"/>
              <a:pPr/>
              <a:t>27</a:t>
            </a:fld>
            <a:endParaRPr lang="en-US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555BDD-1236-4A33-BE27-F25704446EBE}" type="slidenum">
              <a:rPr lang="en-US"/>
              <a:pPr/>
              <a:t>28</a:t>
            </a:fld>
            <a:endParaRPr lang="en-US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C80C10D-3297-44AB-97B6-4E0783CA6A2B}" type="slidenum">
              <a:rPr lang="en-US"/>
              <a:pPr/>
              <a:t>29</a:t>
            </a:fld>
            <a:endParaRPr lang="en-US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A6ABC93-361F-40AC-9B3E-73273B896910}" type="slidenum">
              <a:rPr lang="en-US"/>
              <a:pPr/>
              <a:t>30</a:t>
            </a:fld>
            <a:endParaRPr lang="en-US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CF0FCB-A47E-461E-9194-D3735972A823}" type="slidenum">
              <a:rPr lang="en-US"/>
              <a:pPr/>
              <a:t>3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C3E9D8-D72D-494F-9C15-BFC0353FBA24}" type="slidenum">
              <a:rPr lang="en-US"/>
              <a:pPr/>
              <a:t>31</a:t>
            </a:fld>
            <a:endParaRPr lang="en-US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C3E9D8-D72D-494F-9C15-BFC0353FBA24}" type="slidenum">
              <a:rPr lang="en-US"/>
              <a:pPr/>
              <a:t>32</a:t>
            </a:fld>
            <a:endParaRPr lang="en-US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EAE12FB-CCB0-48AC-8394-F120FC6A3A21}" type="slidenum">
              <a:rPr lang="en-US"/>
              <a:pPr/>
              <a:t>33</a:t>
            </a:fld>
            <a:endParaRPr lang="en-US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D3C9C3-D08C-42A0-91A8-E6A5B7E03DEB}" type="slidenum">
              <a:rPr lang="en-US"/>
              <a:pPr/>
              <a:t>34</a:t>
            </a:fld>
            <a:endParaRPr lang="en-US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D3C9C3-D08C-42A0-91A8-E6A5B7E03DEB}" type="slidenum">
              <a:rPr lang="en-US"/>
              <a:pPr/>
              <a:t>35</a:t>
            </a:fld>
            <a:endParaRPr lang="en-US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E44BCD-170A-4FF3-9776-12FE3C450403}" type="slidenum">
              <a:rPr lang="en-US"/>
              <a:pPr/>
              <a:t>36</a:t>
            </a:fld>
            <a:endParaRPr lang="en-US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5A08E1-F742-421D-92C8-E90C00B8037E}" type="slidenum">
              <a:rPr lang="en-US"/>
              <a:pPr/>
              <a:t>37</a:t>
            </a:fld>
            <a:endParaRPr lang="en-US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8C4840-7AB9-4010-BC16-51E7FF1D8A4E}" type="slidenum">
              <a:rPr lang="en-US"/>
              <a:pPr/>
              <a:t>38</a:t>
            </a:fld>
            <a:endParaRPr lang="en-US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69F5D9-BF28-4F11-9E84-C64A0815D9FF}" type="slidenum">
              <a:rPr lang="en-US"/>
              <a:pPr/>
              <a:t>39</a:t>
            </a:fld>
            <a:endParaRPr lang="en-US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0BED6D7-38CD-4EBD-B73B-1C9468875769}" type="slidenum">
              <a:rPr lang="en-US"/>
              <a:pPr/>
              <a:t>40</a:t>
            </a:fld>
            <a:endParaRPr lang="en-US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98EEE12-A4AD-4829-AE1A-0043C14A2ECE}" type="slidenum">
              <a:rPr lang="en-US"/>
              <a:pPr/>
              <a:t>4</a:t>
            </a:fld>
            <a:endParaRPr lang="en-US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6AE194-B74A-4BB5-9C7E-0D52DA55B14F}" type="slidenum">
              <a:rPr lang="en-US"/>
              <a:pPr/>
              <a:t>41</a:t>
            </a:fld>
            <a:endParaRPr lang="en-US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066A4D5-E275-445B-B8E3-5D70E9F7C330}" type="slidenum">
              <a:rPr lang="en-US"/>
              <a:pPr/>
              <a:t>5</a:t>
            </a:fld>
            <a:endParaRPr lang="en-US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124EA4-6B58-4ED0-8A77-B5B19F6587A0}" type="slidenum">
              <a:rPr lang="en-US"/>
              <a:pPr/>
              <a:t>6</a:t>
            </a:fld>
            <a:endParaRPr lang="en-US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45E63BC-B9FC-490D-99DA-81D9BEF16F30}" type="slidenum">
              <a:rPr lang="en-US"/>
              <a:pPr/>
              <a:t>7</a:t>
            </a:fld>
            <a:endParaRPr lang="en-US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D28DAE5-8348-45C1-AACC-640C3526920B}" type="slidenum">
              <a:rPr lang="en-US"/>
              <a:pPr/>
              <a:t>8</a:t>
            </a:fld>
            <a:endParaRPr lang="en-US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1CE8F0-31A3-4D49-9C8E-431ABA7DE74A}" type="slidenum">
              <a:rPr lang="en-US"/>
              <a:pPr/>
              <a:t>9</a:t>
            </a:fld>
            <a:endParaRPr lang="en-US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hr-HR" smtClean="0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8F4BA-193F-45D4-A190-5D2F54ED8A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E4622-4F62-4BBB-98B4-50380743E1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03914-4530-47BA-9D0F-1A453F29A2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68725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862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13588" y="6505575"/>
            <a:ext cx="1600200" cy="352425"/>
          </a:xfrm>
        </p:spPr>
        <p:txBody>
          <a:bodyPr/>
          <a:lstStyle>
            <a:lvl1pPr>
              <a:defRPr/>
            </a:lvl1pPr>
          </a:lstStyle>
          <a:p>
            <a:fld id="{7D96E158-725A-432E-94FB-BA6ED56A29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7E5AB-EE1D-47F1-880D-4FE4DE0E18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A6F6C-A69A-4729-A37A-E7EFFEC982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0DF76-B6D9-4AFE-8DAE-6A55154474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F97FB-0686-4BA8-B379-984A595A37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7540F-E191-4865-8A3C-BE4F5560D6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EA518-C07C-43D2-9FCB-4199A15A59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CF862-EFE5-48F3-B6B6-5291E51F91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B62CA-2261-456E-BFD6-78BB29C9EF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687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862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13588" y="6505575"/>
            <a:ext cx="16002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B91C123-808C-4457-A9D0-59A1A7B316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2.doc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MICROSOFT EXCEL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МЕДИЦИНСКА СТАТИСТИКА И ИНФОРМАТИКА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en-US" sz="1400" dirty="0" smtClean="0"/>
              <a:t>04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01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sr-Latn-CS" sz="1400" b="1" dirty="0"/>
              <a:t>Microsoft Excel </a:t>
            </a:r>
            <a:r>
              <a:rPr lang="sr-Latn-CS" sz="1400" b="1" dirty="0" smtClean="0"/>
              <a:t>2007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Програм за табеларне прорачуне.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sr-Latn-RS" sz="1000" dirty="0" smtClean="0"/>
              <a:t>6</a:t>
            </a:r>
            <a:r>
              <a:rPr lang="ru-RU" sz="1000" dirty="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Рад са подацима</a:t>
            </a:r>
            <a:endParaRPr lang="sr-Latn-CS" smtClean="0"/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GB" sz="2400" smtClean="0"/>
              <a:t>Текст је било која комбинација слова и цифара</a:t>
            </a:r>
            <a:endParaRPr lang="sr-Cyrl-CS" sz="2400" smtClean="0"/>
          </a:p>
          <a:p>
            <a:pPr lvl="1" eaLnBrk="1" hangingPunct="1"/>
            <a:r>
              <a:rPr lang="sr-Cyrl-CS" sz="2000" smtClean="0"/>
              <a:t>у</a:t>
            </a:r>
            <a:r>
              <a:rPr lang="en-GB" sz="2000" smtClean="0"/>
              <a:t>носите га тако што кликнете на жељену ћелију, откуцате текст и притиснете </a:t>
            </a:r>
            <a:r>
              <a:rPr lang="en-GB" sz="2000" b="1" i="1" smtClean="0"/>
              <a:t>Enter</a:t>
            </a:r>
            <a:endParaRPr lang="sr-Cyrl-CS" sz="2000" b="1" i="1" smtClean="0"/>
          </a:p>
          <a:p>
            <a:pPr lvl="1" eaLnBrk="1" hangingPunct="1"/>
            <a:r>
              <a:rPr lang="en-GB" sz="2000" smtClean="0"/>
              <a:t>текст се аутоматски поравнава на леву маргину ћелије</a:t>
            </a:r>
            <a:endParaRPr lang="sr-Cyrl-CS" sz="2000" smtClean="0"/>
          </a:p>
          <a:p>
            <a:pPr lvl="1" eaLnBrk="1" hangingPunct="1"/>
            <a:r>
              <a:rPr lang="sr-Cyrl-CS" sz="2000" smtClean="0"/>
              <a:t>а</a:t>
            </a:r>
            <a:r>
              <a:rPr lang="en-GB" sz="2000" smtClean="0"/>
              <a:t>ко пожелите да прекинете унос, притискате </a:t>
            </a:r>
            <a:r>
              <a:rPr lang="en-GB" sz="2000" b="1" i="1" smtClean="0"/>
              <a:t>Esc</a:t>
            </a:r>
            <a:endParaRPr lang="sr-Latn-RS" sz="2000" b="1" i="1" smtClean="0"/>
          </a:p>
          <a:p>
            <a:pPr lvl="1" eaLnBrk="1" hangingPunct="1"/>
            <a:r>
              <a:rPr lang="sr-Cyrl-CS" sz="2000" smtClean="0">
                <a:solidFill>
                  <a:schemeClr val="tx1"/>
                </a:solidFill>
                <a:latin typeface="+mn-lt"/>
              </a:rPr>
              <a:t>ако се жели унос броја који треба да се третира као текст треба испред њега откуцати апостроф (нпр. '32000).</a:t>
            </a:r>
            <a:endParaRPr lang="sr-Cyrl-CS" sz="2000" b="1" i="1" smtClean="0"/>
          </a:p>
          <a:p>
            <a:pPr eaLnBrk="1" hangingPunct="1"/>
            <a:r>
              <a:rPr lang="en-GB" sz="2400" smtClean="0"/>
              <a:t>Бројеви се састоје од цифара и специјалних знакова као што су </a:t>
            </a:r>
            <a:r>
              <a:rPr lang="en-GB" sz="2400" b="1" i="1" smtClean="0"/>
              <a:t>+, -, ( ),  %</a:t>
            </a:r>
            <a:r>
              <a:rPr lang="en-GB" sz="2400" smtClean="0"/>
              <a:t> и аутоматски се поравнавају на десну маргину ћелије</a:t>
            </a:r>
            <a:endParaRPr lang="sr-Cyrl-CS" sz="2400" smtClean="0"/>
          </a:p>
          <a:p>
            <a:pPr lvl="1" eaLnBrk="1" hangingPunct="1"/>
            <a:r>
              <a:rPr lang="sr-Cyrl-CS" sz="2000" smtClean="0"/>
              <a:t>б</a:t>
            </a:r>
            <a:r>
              <a:rPr lang="en-GB" sz="2000" smtClean="0"/>
              <a:t>ројеви се уносе на потпуно исти начин као и текст - долазак на ћелију, унос, </a:t>
            </a:r>
            <a:r>
              <a:rPr lang="en-GB" sz="2000" b="1" i="1" smtClean="0"/>
              <a:t>Enter</a:t>
            </a:r>
            <a:endParaRPr lang="sr-Cyrl-CS" sz="2000" b="1" i="1" smtClean="0"/>
          </a:p>
          <a:p>
            <a:pPr lvl="1" eaLnBrk="1" hangingPunct="1"/>
            <a:r>
              <a:rPr lang="sr-Cyrl-CS" sz="2000" smtClean="0"/>
              <a:t>а</a:t>
            </a:r>
            <a:r>
              <a:rPr lang="en-GB" sz="2000" smtClean="0"/>
              <a:t>ко се уместо броја појаве знаци 'тарабе' (</a:t>
            </a:r>
            <a:r>
              <a:rPr lang="en-GB" sz="2000" b="1" smtClean="0"/>
              <a:t>#</a:t>
            </a:r>
            <a:r>
              <a:rPr lang="en-GB" sz="2000" smtClean="0"/>
              <a:t>), то само значи да је ћелија сувише мала да се број прикаже у целини, али је и даље све у реду</a:t>
            </a:r>
            <a:endParaRPr lang="sr-Latn-CS" sz="20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Стандардни формати за датум и време</a:t>
            </a:r>
            <a:r>
              <a:rPr lang="sr-Latn-CS" sz="3600" smtClean="0"/>
              <a:t> </a:t>
            </a:r>
          </a:p>
        </p:txBody>
      </p:sp>
      <p:graphicFrame>
        <p:nvGraphicFramePr>
          <p:cNvPr id="29701" name="Object 3"/>
          <p:cNvGraphicFramePr>
            <a:graphicFrameLocks noChangeAspect="1"/>
          </p:cNvGraphicFramePr>
          <p:nvPr>
            <p:ph idx="1"/>
          </p:nvPr>
        </p:nvGraphicFramePr>
        <p:xfrm>
          <a:off x="709613" y="1408113"/>
          <a:ext cx="7710487" cy="4922837"/>
        </p:xfrm>
        <a:graphic>
          <a:graphicData uri="http://schemas.openxmlformats.org/presentationml/2006/ole">
            <p:oleObj spid="_x0000_s209922" name="Document" r:id="rId4" imgW="5909347" imgH="3953714" progId="Word.Document.8">
              <p:embed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i="1" smtClean="0"/>
              <a:t>Уношење </a:t>
            </a:r>
            <a:r>
              <a:rPr lang="en-GB" i="1" smtClean="0"/>
              <a:t>бројчаних података</a:t>
            </a:r>
            <a:r>
              <a:rPr lang="sr-Latn-CS" smtClean="0"/>
              <a:t> </a:t>
            </a:r>
          </a:p>
        </p:txBody>
      </p:sp>
      <p:pic>
        <p:nvPicPr>
          <p:cNvPr id="3072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6213" y="2374900"/>
            <a:ext cx="2338387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2425" y="1979613"/>
            <a:ext cx="2820988" cy="332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i="1" smtClean="0"/>
              <a:t>Форматирање </a:t>
            </a:r>
            <a:r>
              <a:rPr lang="en-GB" i="1" smtClean="0"/>
              <a:t>података</a:t>
            </a:r>
            <a:r>
              <a:rPr lang="sr-Latn-CS" smtClean="0"/>
              <a:t> </a:t>
            </a:r>
          </a:p>
        </p:txBody>
      </p:sp>
      <p:pic>
        <p:nvPicPr>
          <p:cNvPr id="3174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3975" y="1624013"/>
            <a:ext cx="2497138" cy="466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7713" y="1733550"/>
            <a:ext cx="3046412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i="1" smtClean="0"/>
              <a:t>Форматирање коришћењем децималног формата</a:t>
            </a:r>
            <a:r>
              <a:rPr lang="sr-Latn-CS" sz="3600" smtClean="0"/>
              <a:t> </a:t>
            </a:r>
          </a:p>
        </p:txBody>
      </p:sp>
      <p:pic>
        <p:nvPicPr>
          <p:cNvPr id="3277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600" y="1404938"/>
            <a:ext cx="4448175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7125" y="1417638"/>
            <a:ext cx="32559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32463" y="4227513"/>
            <a:ext cx="11938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i="1" smtClean="0"/>
              <a:t>Коришћење опције </a:t>
            </a:r>
            <a:r>
              <a:rPr lang="sr-Latn-CS" sz="3600" i="1" smtClean="0"/>
              <a:t>Center</a:t>
            </a:r>
            <a:r>
              <a:rPr lang="sr-Cyrl-CS" sz="3600" i="1" smtClean="0"/>
              <a:t> за поравнање</a:t>
            </a:r>
            <a:r>
              <a:rPr lang="sr-Latn-CS" sz="3600" smtClean="0"/>
              <a:t> </a:t>
            </a:r>
          </a:p>
        </p:txBody>
      </p:sp>
      <p:pic>
        <p:nvPicPr>
          <p:cNvPr id="3379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100" y="1597025"/>
            <a:ext cx="3392488" cy="298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1788" y="1828800"/>
            <a:ext cx="388302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6288" y="3957638"/>
            <a:ext cx="1128712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i="1" smtClean="0"/>
              <a:t>Линија са алаткама за форматирање података</a:t>
            </a:r>
            <a:r>
              <a:rPr lang="sr-Latn-CS" sz="3600" smtClean="0"/>
              <a:t> </a:t>
            </a:r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3663" y="2484438"/>
            <a:ext cx="898207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smtClean="0"/>
              <a:t>Auto Complete</a:t>
            </a:r>
            <a:r>
              <a:rPr lang="en-GB" smtClean="0"/>
              <a:t> логика</a:t>
            </a:r>
            <a:endParaRPr lang="sr-Latn-CS" smtClean="0"/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GB" sz="2800" b="1" i="1" smtClean="0"/>
              <a:t>Auto Complete</a:t>
            </a:r>
            <a:r>
              <a:rPr lang="en-GB" sz="2800" smtClean="0"/>
              <a:t> логика прати шта сте уносили у претходним ћелијама и прави базу различитих ставки</a:t>
            </a:r>
            <a:endParaRPr lang="sr-Cyrl-CS" sz="2800" smtClean="0"/>
          </a:p>
          <a:p>
            <a:pPr eaLnBrk="1" hangingPunct="1">
              <a:lnSpc>
                <a:spcPct val="95000"/>
              </a:lnSpc>
            </a:pPr>
            <a:r>
              <a:rPr lang="en-GB" sz="2800" smtClean="0"/>
              <a:t>Када у празну ћелију почнете да куцате нешто, према тим првим карактерима ће се из базе вадити одговарајући садржај који ће бити приказан означено поред онога што сте откуцали</a:t>
            </a:r>
            <a:endParaRPr lang="sr-Cyrl-CS" sz="2800" smtClean="0"/>
          </a:p>
          <a:p>
            <a:pPr lvl="1" eaLnBrk="1" hangingPunct="1">
              <a:lnSpc>
                <a:spcPct val="95000"/>
              </a:lnSpc>
            </a:pPr>
            <a:r>
              <a:rPr lang="en-GB" sz="2400" smtClean="0"/>
              <a:t>може </a:t>
            </a:r>
            <a:r>
              <a:rPr lang="sr-Cyrl-CS" sz="2400" smtClean="0"/>
              <a:t>се </a:t>
            </a:r>
            <a:r>
              <a:rPr lang="en-GB" sz="2400" smtClean="0"/>
              <a:t>и обрисати једним притиском на </a:t>
            </a:r>
            <a:r>
              <a:rPr lang="en-GB" sz="2400" b="1" i="1" smtClean="0"/>
              <a:t>Del</a:t>
            </a:r>
            <a:endParaRPr lang="sr-Cyrl-CS" sz="2400" b="1" i="1" smtClean="0"/>
          </a:p>
          <a:p>
            <a:pPr lvl="1" eaLnBrk="1" hangingPunct="1">
              <a:lnSpc>
                <a:spcPct val="95000"/>
              </a:lnSpc>
            </a:pPr>
            <a:r>
              <a:rPr lang="sr-Cyrl-CS" sz="2400" smtClean="0"/>
              <a:t>ак</a:t>
            </a:r>
            <a:r>
              <a:rPr lang="en-GB" sz="2400" smtClean="0"/>
              <a:t>о је избор добар, само притиснете </a:t>
            </a:r>
            <a:r>
              <a:rPr lang="en-GB" sz="2400" b="1" i="1" smtClean="0"/>
              <a:t>Enter</a:t>
            </a:r>
            <a:r>
              <a:rPr lang="en-GB" sz="2400" smtClean="0"/>
              <a:t> и идете даље, а ако не - куцате даље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Измене података</a:t>
            </a:r>
            <a:endParaRPr lang="sr-Latn-CS" smtClean="0"/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GB" sz="2800" smtClean="0"/>
              <a:t>Да бисте заменили садржај новим, једноставно означите ћелију дуплим кликом на њу (или једним, па притиском на F2) и</a:t>
            </a:r>
            <a:endParaRPr lang="sr-Cyrl-CS" sz="2800" smtClean="0"/>
          </a:p>
          <a:p>
            <a:pPr lvl="1" eaLnBrk="1" hangingPunct="1">
              <a:lnSpc>
                <a:spcPct val="95000"/>
              </a:lnSpc>
            </a:pPr>
            <a:r>
              <a:rPr lang="en-GB" sz="2400" smtClean="0"/>
              <a:t>почните да куцате или мењате садржај на начин на који сте навикли у било ком текст едитору за </a:t>
            </a:r>
            <a:r>
              <a:rPr lang="en-GB" sz="2400" i="1" smtClean="0"/>
              <a:t>Windows</a:t>
            </a:r>
            <a:endParaRPr lang="sr-Cyrl-CS" sz="2400" i="1" smtClean="0"/>
          </a:p>
          <a:p>
            <a:pPr eaLnBrk="1" hangingPunct="1">
              <a:lnSpc>
                <a:spcPct val="95000"/>
              </a:lnSpc>
            </a:pPr>
            <a:r>
              <a:rPr lang="en-GB" sz="2800" smtClean="0"/>
              <a:t>Када завршите, притисните </a:t>
            </a:r>
            <a:r>
              <a:rPr lang="en-GB" sz="2800" b="1" i="1" smtClean="0"/>
              <a:t>Enter</a:t>
            </a:r>
            <a:r>
              <a:rPr lang="en-GB" sz="2800" smtClean="0"/>
              <a:t> (прихватање) или </a:t>
            </a:r>
            <a:r>
              <a:rPr lang="en-GB" sz="2800" b="1" i="1" smtClean="0"/>
              <a:t>Esc</a:t>
            </a:r>
            <a:r>
              <a:rPr lang="en-GB" sz="2800" smtClean="0"/>
              <a:t> (одустајање од измена)</a:t>
            </a:r>
            <a:endParaRPr lang="sr-Cyrl-CS" sz="2800" smtClean="0"/>
          </a:p>
          <a:p>
            <a:pPr eaLnBrk="1" hangingPunct="1">
              <a:lnSpc>
                <a:spcPct val="95000"/>
              </a:lnSpc>
            </a:pPr>
            <a:r>
              <a:rPr lang="en-GB" sz="2800" i="1" smtClean="0"/>
              <a:t>Excel</a:t>
            </a:r>
            <a:r>
              <a:rPr lang="en-GB" sz="2800" smtClean="0"/>
              <a:t> пружа и могућност провере исправности куцања (</a:t>
            </a:r>
            <a:r>
              <a:rPr lang="en-GB" sz="2800" b="1" i="1" smtClean="0"/>
              <a:t>spell checking</a:t>
            </a:r>
            <a:r>
              <a:rPr lang="en-GB" sz="2800" smtClean="0"/>
              <a:t>)</a:t>
            </a:r>
            <a:endParaRPr lang="sr-Cyrl-CS" sz="28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Изглед прозора за уметање ћелија</a:t>
            </a:r>
            <a:r>
              <a:rPr lang="sr-Latn-CS" sz="3600" smtClean="0"/>
              <a:t> 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RS" sz="1800" smtClean="0"/>
              <a:t>У менију </a:t>
            </a:r>
            <a:r>
              <a:rPr lang="en-US" sz="1800" b="1" i="1" smtClean="0"/>
              <a:t>Home</a:t>
            </a:r>
            <a:r>
              <a:rPr lang="en-GB" sz="1800" smtClean="0"/>
              <a:t> бирате </a:t>
            </a:r>
            <a:r>
              <a:rPr lang="en-GB" sz="1800" b="1" i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Insert</a:t>
            </a:r>
            <a:r>
              <a:rPr lang="en-GB" sz="18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en-GB" sz="1800" b="1" i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Insert</a:t>
            </a:r>
            <a:r>
              <a:rPr lang="en-GB" sz="18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800" b="1" i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Cells</a:t>
            </a:r>
            <a:endParaRPr lang="sr-Cyrl-CS" sz="1800" b="1" i="1" smtClean="0"/>
          </a:p>
          <a:p>
            <a:pPr eaLnBrk="1" hangingPunct="1"/>
            <a:r>
              <a:rPr lang="en-GB" sz="1800" smtClean="0"/>
              <a:t>У дијалог који се појави уносите на коју страну померате већ постојеће ћелије - удесно (</a:t>
            </a:r>
            <a:r>
              <a:rPr lang="en-GB" sz="1800" b="1" i="1" smtClean="0"/>
              <a:t>Shift Cells Right</a:t>
            </a:r>
            <a:r>
              <a:rPr lang="en-GB" sz="1800" smtClean="0"/>
              <a:t>) или надоле (</a:t>
            </a:r>
            <a:r>
              <a:rPr lang="en-GB" sz="1800" b="1" i="1" smtClean="0"/>
              <a:t>Shift Cells Down</a:t>
            </a:r>
            <a:r>
              <a:rPr lang="en-GB" sz="1800" smtClean="0"/>
              <a:t>)</a:t>
            </a:r>
            <a:endParaRPr lang="sr-Cyrl-CS" sz="1800" smtClean="0"/>
          </a:p>
          <a:p>
            <a:pPr eaLnBrk="1" hangingPunct="1"/>
            <a:r>
              <a:rPr lang="en-GB" sz="1800" smtClean="0"/>
              <a:t>Из овог дијалога се види да се на исти начин могу убацивати и цели редови (</a:t>
            </a:r>
            <a:r>
              <a:rPr lang="en-GB" sz="1800" b="1" i="1" smtClean="0"/>
              <a:t>Entire Row</a:t>
            </a:r>
            <a:r>
              <a:rPr lang="en-GB" sz="1800" smtClean="0"/>
              <a:t>) и колоне (</a:t>
            </a:r>
            <a:r>
              <a:rPr lang="en-GB" sz="1800" b="1" i="1" smtClean="0"/>
              <a:t>Entire Column</a:t>
            </a:r>
            <a:r>
              <a:rPr lang="en-GB" sz="1800" smtClean="0"/>
              <a:t>)</a:t>
            </a:r>
            <a:endParaRPr lang="sr-Cyrl-CS" sz="1800" smtClean="0"/>
          </a:p>
          <a:p>
            <a:pPr eaLnBrk="1" hangingPunct="1"/>
            <a:r>
              <a:rPr lang="en-GB" sz="1800" smtClean="0"/>
              <a:t>Бржи начин уношења ћелија је да се држећи тастер </a:t>
            </a:r>
            <a:r>
              <a:rPr lang="en-GB" sz="1800" b="1" i="1" smtClean="0"/>
              <a:t>Shift</a:t>
            </a:r>
            <a:r>
              <a:rPr lang="en-GB" sz="1800" smtClean="0"/>
              <a:t> </a:t>
            </a:r>
            <a:r>
              <a:rPr lang="sr-Latn-RS" sz="1800" smtClean="0"/>
              <a:t> </a:t>
            </a:r>
            <a:r>
              <a:rPr lang="en-GB" sz="1800" smtClean="0"/>
              <a:t>вуче ручица за попуњавање (квадратић у доњем десном углу ћелије) </a:t>
            </a:r>
            <a:endParaRPr lang="sr-Latn-CS" sz="1800" smtClean="0"/>
          </a:p>
        </p:txBody>
      </p:sp>
      <p:pic>
        <p:nvPicPr>
          <p:cNvPr id="4403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2729" y="3739622"/>
            <a:ext cx="2538412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 cstate="print"/>
          <a:srcRect l="74055" t="4921" r="15766" b="79330"/>
          <a:stretch>
            <a:fillRect/>
          </a:stretch>
        </p:blipFill>
        <p:spPr bwMode="auto">
          <a:xfrm>
            <a:off x="1276357" y="3750805"/>
            <a:ext cx="3100910" cy="2539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mtClean="0"/>
              <a:t>Увод</a:t>
            </a:r>
            <a:endParaRPr lang="sr-Latn-CS" smtClean="0"/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i="1" smtClean="0"/>
              <a:t>Spreadsheet</a:t>
            </a:r>
            <a:r>
              <a:rPr lang="en-GB" sz="2400" smtClean="0"/>
              <a:t> програми, или како то обично преводимо програми за унакрсна израчунавања, су идеја која је у многоме помогла да персонални рачунари стекну своје место на тржишту и постигну успех који данас имају</a:t>
            </a:r>
            <a:endParaRPr lang="sr-Latn-CS" sz="2400" smtClean="0"/>
          </a:p>
          <a:p>
            <a:pPr eaLnBrk="1" hangingPunct="1"/>
            <a:r>
              <a:rPr lang="en-GB" sz="2400" smtClean="0"/>
              <a:t>Тренутно је </a:t>
            </a:r>
            <a:r>
              <a:rPr lang="en-GB" sz="2400" i="1" smtClean="0"/>
              <a:t>Excel</a:t>
            </a:r>
            <a:r>
              <a:rPr lang="en-GB" sz="2400" smtClean="0"/>
              <a:t> најпродаванији програм своје врсте на свету, а у оштрој конкуренцији кроз коју се пробијао то сигурно није случајно</a:t>
            </a:r>
            <a:endParaRPr lang="sr-Latn-CS" sz="2400" smtClean="0"/>
          </a:p>
          <a:p>
            <a:pPr eaLnBrk="1" hangingPunct="1"/>
            <a:r>
              <a:rPr lang="en-GB" sz="2400" smtClean="0"/>
              <a:t>Временом су се искристалисале праве потребе, а сталним контактом </a:t>
            </a:r>
            <a:r>
              <a:rPr lang="en-GB" sz="2400" i="1" smtClean="0"/>
              <a:t>Microsoft</a:t>
            </a:r>
            <a:r>
              <a:rPr lang="en-GB" sz="2400" smtClean="0"/>
              <a:t>-а са корисницима и уважавајући њихова запажања додаване су нове опције и побољшаване старе</a:t>
            </a:r>
            <a:endParaRPr lang="sr-Latn-CS" sz="24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smtClean="0"/>
              <a:t>Брисање ћелија</a:t>
            </a:r>
            <a:r>
              <a:rPr lang="sr-Latn-CS" smtClean="0"/>
              <a:t> </a:t>
            </a:r>
          </a:p>
        </p:txBody>
      </p:sp>
      <p:pic>
        <p:nvPicPr>
          <p:cNvPr id="4506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6736" y="2015067"/>
            <a:ext cx="3478194" cy="4207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8522" y="2015066"/>
            <a:ext cx="2444623" cy="3035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5" cstate="print"/>
          <a:srcRect l="76539" t="4183" r="13537" b="79330"/>
          <a:stretch>
            <a:fillRect/>
          </a:stretch>
        </p:blipFill>
        <p:spPr bwMode="auto">
          <a:xfrm>
            <a:off x="198399" y="1938866"/>
            <a:ext cx="2129934" cy="192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Рад са формулама</a:t>
            </a:r>
            <a:endParaRPr lang="sr-Latn-CS" sz="3600" smtClean="0"/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GB" sz="2400" smtClean="0"/>
              <a:t>Формуле могу да садрже операторе, референце на ћелије, константе, итд</a:t>
            </a:r>
            <a:endParaRPr lang="sr-Cyrl-CS" sz="2400" smtClean="0"/>
          </a:p>
          <a:p>
            <a:pPr eaLnBrk="1" hangingPunct="1">
              <a:lnSpc>
                <a:spcPct val="95000"/>
              </a:lnSpc>
            </a:pPr>
            <a:r>
              <a:rPr lang="en-GB" sz="2400" smtClean="0"/>
              <a:t>Свака формула </a:t>
            </a:r>
            <a:r>
              <a:rPr lang="en-GB" sz="2400" i="1" smtClean="0"/>
              <a:t>мора</a:t>
            </a:r>
            <a:r>
              <a:rPr lang="en-GB" sz="2400" smtClean="0"/>
              <a:t> почети знаком једнакости да би је </a:t>
            </a:r>
            <a:r>
              <a:rPr lang="en-GB" sz="2400" i="1" smtClean="0"/>
              <a:t>Excel</a:t>
            </a:r>
            <a:r>
              <a:rPr lang="en-GB" sz="2400" smtClean="0"/>
              <a:t> правилно протумачио</a:t>
            </a:r>
            <a:endParaRPr lang="sr-Cyrl-CS" sz="2400" smtClean="0"/>
          </a:p>
          <a:p>
            <a:pPr eaLnBrk="1" hangingPunct="1">
              <a:lnSpc>
                <a:spcPct val="95000"/>
              </a:lnSpc>
            </a:pPr>
            <a:r>
              <a:rPr lang="en-GB" sz="2400" smtClean="0"/>
              <a:t>Математички оператори које </a:t>
            </a:r>
            <a:r>
              <a:rPr lang="en-GB" sz="2400" i="1" smtClean="0"/>
              <a:t>Excel</a:t>
            </a:r>
            <a:r>
              <a:rPr lang="en-GB" sz="2400" smtClean="0"/>
              <a:t> препознаје су</a:t>
            </a:r>
            <a:endParaRPr lang="sr-Cyrl-CS" sz="2400" smtClean="0"/>
          </a:p>
          <a:p>
            <a:pPr lvl="1" eaLnBrk="1" hangingPunct="1">
              <a:lnSpc>
                <a:spcPct val="95000"/>
              </a:lnSpc>
            </a:pPr>
            <a:r>
              <a:rPr lang="en-GB" sz="2000" smtClean="0"/>
              <a:t>степеновање (^), сабирање (+), одузимање (-), множење (*) и дељење (/)</a:t>
            </a:r>
            <a:endParaRPr lang="sr-Cyrl-CS" sz="2000" smtClean="0"/>
          </a:p>
          <a:p>
            <a:pPr eaLnBrk="1" hangingPunct="1">
              <a:lnSpc>
                <a:spcPct val="95000"/>
              </a:lnSpc>
            </a:pPr>
            <a:r>
              <a:rPr lang="en-GB" sz="2400" smtClean="0"/>
              <a:t>Операције се у оквиру формуле изводе природним редоследом - слева надесно</a:t>
            </a:r>
            <a:endParaRPr lang="sr-Cyrl-CS" sz="2400" smtClean="0"/>
          </a:p>
          <a:p>
            <a:pPr eaLnBrk="1" hangingPunct="1">
              <a:lnSpc>
                <a:spcPct val="95000"/>
              </a:lnSpc>
            </a:pPr>
            <a:r>
              <a:rPr lang="en-GB" sz="2400" smtClean="0"/>
              <a:t>"Најстарија" операција је степеновање, следећа категорија су множење и дељење, а у последњу спадају сабирање и одузимање</a:t>
            </a:r>
            <a:endParaRPr lang="sr-Latn-CS" sz="24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Рад са формулама</a:t>
            </a:r>
            <a:r>
              <a:rPr lang="sr-Cyrl-CS" sz="3600" smtClean="0"/>
              <a:t> - </a:t>
            </a:r>
            <a:r>
              <a:rPr lang="en-GB" sz="3600" smtClean="0"/>
              <a:t>Сабирање три броја коришћењем формуле</a:t>
            </a:r>
            <a:r>
              <a:rPr lang="sr-Latn-CS" sz="3600" smtClean="0"/>
              <a:t> </a:t>
            </a:r>
          </a:p>
        </p:txBody>
      </p:sp>
      <p:pic>
        <p:nvPicPr>
          <p:cNvPr id="4710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6988" y="1530350"/>
            <a:ext cx="6594475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Изглед </a:t>
            </a:r>
            <a:r>
              <a:rPr lang="en-US" sz="3600" i="1" smtClean="0"/>
              <a:t>картице </a:t>
            </a:r>
            <a:r>
              <a:rPr lang="en-GB" sz="3600" i="1" smtClean="0"/>
              <a:t>View</a:t>
            </a:r>
            <a:r>
              <a:rPr lang="en-US" sz="3600" i="1" smtClean="0"/>
              <a:t> и прозора Formulas</a:t>
            </a:r>
            <a:endParaRPr lang="sr-Latn-CS" sz="3600" smtClean="0"/>
          </a:p>
        </p:txBody>
      </p:sp>
      <p:pic>
        <p:nvPicPr>
          <p:cNvPr id="481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38" y="1423988"/>
            <a:ext cx="6078537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 cstate="print"/>
          <a:srcRect l="17962" t="1966" r="73488" b="71242"/>
          <a:stretch>
            <a:fillRect/>
          </a:stretch>
        </p:blipFill>
        <p:spPr bwMode="auto">
          <a:xfrm>
            <a:off x="521142" y="1434768"/>
            <a:ext cx="1993457" cy="309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Копирање и пребацивање формула</a:t>
            </a:r>
            <a:r>
              <a:rPr lang="sr-Latn-CS" sz="3600" smtClean="0"/>
              <a:t> </a:t>
            </a:r>
          </a:p>
        </p:txBody>
      </p:sp>
      <p:pic>
        <p:nvPicPr>
          <p:cNvPr id="4915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150" y="1514475"/>
            <a:ext cx="4786313" cy="438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9838" y="1531938"/>
            <a:ext cx="4051300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smtClean="0"/>
              <a:t>Копирање и пребацивање формула</a:t>
            </a:r>
            <a:r>
              <a:rPr lang="sr-Latn-CS" smtClean="0"/>
              <a:t>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z="2200" smtClean="0"/>
              <a:t>На пример, ако у некој табели имате податке који су распоређени по редовима, и на крају првог креирате формулу </a:t>
            </a:r>
            <a:r>
              <a:rPr lang="en-GB" sz="2200" smtClean="0"/>
              <a:t>A</a:t>
            </a:r>
            <a:r>
              <a:rPr lang="sr-Cyrl-CS" sz="2200" smtClean="0"/>
              <a:t>1+</a:t>
            </a:r>
            <a:r>
              <a:rPr lang="en-GB" sz="2200" smtClean="0"/>
              <a:t>C</a:t>
            </a:r>
            <a:r>
              <a:rPr lang="sr-Cyrl-CS" sz="2200" smtClean="0"/>
              <a:t>1*</a:t>
            </a:r>
            <a:r>
              <a:rPr lang="en-GB" sz="2200" smtClean="0"/>
              <a:t>D</a:t>
            </a:r>
            <a:r>
              <a:rPr lang="sr-Cyrl-CS" sz="2200" smtClean="0"/>
              <a:t>1 по операцији аутоматског попуњавања надоле ћелије са формулом оне ће садржавати формуле</a:t>
            </a:r>
          </a:p>
          <a:p>
            <a:pPr lvl="1"/>
            <a:r>
              <a:rPr lang="en-GB" sz="1800" smtClean="0"/>
              <a:t>A</a:t>
            </a:r>
            <a:r>
              <a:rPr lang="sr-Cyrl-CS" sz="1800" smtClean="0"/>
              <a:t>2+</a:t>
            </a:r>
            <a:r>
              <a:rPr lang="en-GB" sz="1800" smtClean="0"/>
              <a:t>C</a:t>
            </a:r>
            <a:r>
              <a:rPr lang="sr-Cyrl-CS" sz="1800" smtClean="0"/>
              <a:t>2*</a:t>
            </a:r>
            <a:r>
              <a:rPr lang="en-GB" sz="1800" smtClean="0"/>
              <a:t>D</a:t>
            </a:r>
            <a:r>
              <a:rPr lang="sr-Cyrl-CS" sz="1800" smtClean="0"/>
              <a:t>2, </a:t>
            </a:r>
          </a:p>
          <a:p>
            <a:pPr lvl="1"/>
            <a:r>
              <a:rPr lang="en-GB" sz="1800" smtClean="0"/>
              <a:t>A</a:t>
            </a:r>
            <a:r>
              <a:rPr lang="sr-Cyrl-CS" sz="1800" smtClean="0"/>
              <a:t>3+</a:t>
            </a:r>
            <a:r>
              <a:rPr lang="en-GB" sz="1800" smtClean="0"/>
              <a:t>C</a:t>
            </a:r>
            <a:r>
              <a:rPr lang="sr-Cyrl-CS" sz="1800" smtClean="0"/>
              <a:t>3*</a:t>
            </a:r>
            <a:r>
              <a:rPr lang="en-GB" sz="1800" smtClean="0"/>
              <a:t>D</a:t>
            </a:r>
            <a:r>
              <a:rPr lang="sr-Cyrl-CS" sz="1800" smtClean="0"/>
              <a:t>3, </a:t>
            </a:r>
          </a:p>
          <a:p>
            <a:pPr lvl="1"/>
            <a:r>
              <a:rPr lang="sr-Cyrl-CS" sz="1800" smtClean="0"/>
              <a:t>...</a:t>
            </a:r>
            <a:endParaRPr lang="en-US" sz="1800" smtClean="0"/>
          </a:p>
          <a:p>
            <a:r>
              <a:rPr lang="en-GB" sz="2200" smtClean="0"/>
              <a:t>Да би референца ћелије постала апсолутна, морате додати знак за долар (</a:t>
            </a:r>
            <a:r>
              <a:rPr lang="en-GB" sz="2200" b="1" i="1" smtClean="0"/>
              <a:t>$</a:t>
            </a:r>
            <a:r>
              <a:rPr lang="en-GB" sz="2200" smtClean="0"/>
              <a:t>) испред слова колоне или броја реда који чине адресу</a:t>
            </a:r>
            <a:r>
              <a:rPr lang="sr-Cyrl-RS" sz="2200" smtClean="0"/>
              <a:t>, </a:t>
            </a:r>
            <a:r>
              <a:rPr lang="en-GB" sz="2200" smtClean="0"/>
              <a:t>$А2/2</a:t>
            </a:r>
            <a:endParaRPr lang="sr-Cyrl-RS" sz="2200" smtClean="0"/>
          </a:p>
          <a:p>
            <a:pPr lvl="1"/>
            <a:r>
              <a:rPr lang="sr-Cyrl-RS" sz="2200" smtClean="0"/>
              <a:t>а</a:t>
            </a:r>
            <a:r>
              <a:rPr lang="en-GB" sz="2200" smtClean="0"/>
              <a:t>ко сте ову формулу имали у ћелији C2 и прекопирали је у ћелију D10, резултат би била формула $А10/2</a:t>
            </a:r>
            <a:endParaRPr lang="en-US" sz="22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Аутоматско попуњавање коришћењем формула</a:t>
            </a:r>
            <a:r>
              <a:rPr lang="sr-Latn-CS" sz="3600" smtClean="0"/>
              <a:t> </a:t>
            </a:r>
          </a:p>
        </p:txBody>
      </p:sp>
      <p:pic>
        <p:nvPicPr>
          <p:cNvPr id="5018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3325" y="1558925"/>
            <a:ext cx="6543675" cy="458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Изглед картице Calculations Options</a:t>
            </a:r>
            <a:r>
              <a:rPr lang="sr-Latn-CS" sz="3600" smtClean="0"/>
              <a:t> </a:t>
            </a:r>
          </a:p>
        </p:txBody>
      </p:sp>
      <p:pic>
        <p:nvPicPr>
          <p:cNvPr id="5120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4388" y="1633538"/>
            <a:ext cx="5310187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Сабирање бројева коришћењем уграђене функције SUM</a:t>
            </a:r>
            <a:endParaRPr lang="sr-Latn-CS" sz="3600" smtClean="0"/>
          </a:p>
        </p:txBody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01775"/>
            <a:ext cx="8291513" cy="4729163"/>
          </a:xfrm>
        </p:spPr>
        <p:txBody>
          <a:bodyPr/>
          <a:lstStyle/>
          <a:p>
            <a:pPr eaLnBrk="1" hangingPunct="1"/>
            <a:r>
              <a:rPr lang="en-GB" sz="2400" smtClean="0"/>
              <a:t>Функције могу користити</a:t>
            </a:r>
            <a:endParaRPr lang="sr-Cyrl-CS" sz="2400" smtClean="0"/>
          </a:p>
          <a:p>
            <a:pPr lvl="1" eaLnBrk="1" hangingPunct="1"/>
            <a:r>
              <a:rPr lang="en-GB" sz="2000" smtClean="0"/>
              <a:t>обичне референце на ћелије (D1), </a:t>
            </a:r>
            <a:endParaRPr lang="sr-Cyrl-CS" sz="2000" smtClean="0"/>
          </a:p>
          <a:p>
            <a:pPr lvl="1" eaLnBrk="1" hangingPunct="1"/>
            <a:r>
              <a:rPr lang="en-GB" sz="2000" smtClean="0"/>
              <a:t>области (А2:C5), </a:t>
            </a:r>
            <a:endParaRPr lang="sr-Cyrl-CS" sz="2000" smtClean="0"/>
          </a:p>
          <a:p>
            <a:pPr lvl="1" eaLnBrk="1" hangingPunct="1"/>
            <a:r>
              <a:rPr lang="en-GB" sz="2000" smtClean="0"/>
              <a:t>имена области (порез) или</a:t>
            </a:r>
            <a:r>
              <a:rPr lang="sr-Cyrl-CS" sz="2000" smtClean="0"/>
              <a:t> к</a:t>
            </a:r>
            <a:r>
              <a:rPr lang="en-GB" sz="2000" smtClean="0"/>
              <a:t>онстанте (37.3)</a:t>
            </a:r>
            <a:endParaRPr lang="sr-Latn-CS" sz="2000" smtClean="0"/>
          </a:p>
        </p:txBody>
      </p:sp>
      <p:pic>
        <p:nvPicPr>
          <p:cNvPr id="5223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7188" y="3233738"/>
            <a:ext cx="5529262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У</a:t>
            </a:r>
            <a:r>
              <a:rPr lang="sr-Cyrl-CS" sz="3600" i="1" smtClean="0"/>
              <a:t>м</a:t>
            </a:r>
            <a:r>
              <a:rPr lang="en-GB" sz="3600" i="1" smtClean="0"/>
              <a:t>етање функције коришћењем </a:t>
            </a:r>
            <a:r>
              <a:rPr lang="sr-Cyrl-RS" sz="3600" i="1" smtClean="0"/>
              <a:t>команде </a:t>
            </a:r>
            <a:r>
              <a:rPr lang="en-GB" sz="3600" i="1" smtClean="0"/>
              <a:t>Insert</a:t>
            </a:r>
            <a:r>
              <a:rPr lang="sr-Cyrl-RS" sz="3600" i="1" smtClean="0"/>
              <a:t> </a:t>
            </a:r>
            <a:r>
              <a:rPr lang="en-GB" sz="3600" i="1" smtClean="0"/>
              <a:t>Function</a:t>
            </a:r>
            <a:r>
              <a:rPr lang="sr-Latn-CS" sz="3600" smtClean="0"/>
              <a:t> </a:t>
            </a:r>
          </a:p>
        </p:txBody>
      </p:sp>
      <p:pic>
        <p:nvPicPr>
          <p:cNvPr id="5325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" y="1582738"/>
            <a:ext cx="7808912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Изглед основног прозора</a:t>
            </a:r>
            <a:r>
              <a:rPr lang="en-US" sz="3600" i="1" smtClean="0"/>
              <a:t> Excel-а</a:t>
            </a:r>
            <a:endParaRPr lang="sr-Latn-CS" sz="3600" i="1" smtClean="0"/>
          </a:p>
        </p:txBody>
      </p:sp>
      <p:pic>
        <p:nvPicPr>
          <p:cNvPr id="16389" name="Picture 8" descr="ЕЏ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438275"/>
            <a:ext cx="8069263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Изглед менија за уметање функција</a:t>
            </a:r>
            <a:r>
              <a:rPr lang="sr-Latn-CS" sz="3600" smtClean="0"/>
              <a:t> </a:t>
            </a:r>
          </a:p>
        </p:txBody>
      </p:sp>
      <p:pic>
        <p:nvPicPr>
          <p:cNvPr id="542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5450" y="1460500"/>
            <a:ext cx="5576888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smtClean="0"/>
              <a:t>Унос параметара формуле </a:t>
            </a:r>
            <a:r>
              <a:rPr lang="sr-Cyrl-RS" i="1" smtClean="0"/>
              <a:t>за сабирање</a:t>
            </a:r>
            <a:endParaRPr lang="sr-Latn-CS" smtClean="0"/>
          </a:p>
        </p:txBody>
      </p:sp>
      <p:pic>
        <p:nvPicPr>
          <p:cNvPr id="5530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563" y="1733550"/>
            <a:ext cx="8439150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smtClean="0"/>
              <a:t>Унос параметара формуле </a:t>
            </a:r>
            <a:r>
              <a:rPr lang="sr-Cyrl-RS" i="1" smtClean="0"/>
              <a:t>за израчунање средине</a:t>
            </a:r>
            <a:endParaRPr lang="sr-Latn-CS" smtClean="0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 t="2209" r="52284" b="48202"/>
          <a:stretch>
            <a:fillRect/>
          </a:stretch>
        </p:blipFill>
        <p:spPr bwMode="auto">
          <a:xfrm>
            <a:off x="766379" y="1414228"/>
            <a:ext cx="7937355" cy="495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600" smtClean="0"/>
              <a:t>Картица </a:t>
            </a:r>
            <a:r>
              <a:rPr lang="en-GB" sz="3600" smtClean="0"/>
              <a:t> за надгледање формула</a:t>
            </a:r>
            <a:r>
              <a:rPr lang="en-US" sz="3600" smtClean="0"/>
              <a:t>,</a:t>
            </a:r>
            <a:br>
              <a:rPr lang="en-US" sz="3600" smtClean="0"/>
            </a:br>
            <a:r>
              <a:rPr lang="en-US" sz="3600" smtClean="0"/>
              <a:t>formula auditing</a:t>
            </a:r>
            <a:endParaRPr lang="sr-Latn-CS" sz="3600" smtClean="0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 r="37179" b="83496"/>
          <a:stretch>
            <a:fillRect/>
          </a:stretch>
        </p:blipFill>
        <p:spPr bwMode="auto">
          <a:xfrm>
            <a:off x="338472" y="2019655"/>
            <a:ext cx="8576928" cy="26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smtClean="0"/>
              <a:t>Одређивање формата ћелије</a:t>
            </a:r>
            <a:r>
              <a:rPr lang="sr-Latn-CS" smtClean="0"/>
              <a:t> </a:t>
            </a: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2220913" y="6084109"/>
            <a:ext cx="46339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sr-Cyrl-RS" smtClean="0"/>
              <a:t>команда </a:t>
            </a:r>
            <a:r>
              <a:rPr lang="en-US" b="1" i="1" smtClean="0"/>
              <a:t>Format/Format Cells</a:t>
            </a:r>
            <a:r>
              <a:rPr lang="en-US" smtClean="0"/>
              <a:t> </a:t>
            </a:r>
            <a:r>
              <a:rPr lang="en-GB" smtClean="0"/>
              <a:t>или </a:t>
            </a:r>
            <a:r>
              <a:rPr lang="en-GB" b="1" i="1"/>
              <a:t>Ctrl+1</a:t>
            </a:r>
            <a:r>
              <a:rPr lang="en-GB"/>
              <a:t> </a:t>
            </a:r>
          </a:p>
        </p:txBody>
      </p:sp>
      <p:pic>
        <p:nvPicPr>
          <p:cNvPr id="6451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0638" y="1495420"/>
            <a:ext cx="5145087" cy="448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4" cstate="print"/>
          <a:srcRect l="74469" t="2210" r="11202" b="51143"/>
          <a:stretch>
            <a:fillRect/>
          </a:stretch>
        </p:blipFill>
        <p:spPr bwMode="auto">
          <a:xfrm>
            <a:off x="361016" y="1414964"/>
            <a:ext cx="3220384" cy="465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smtClean="0"/>
              <a:t>Одређивање формата ћелије</a:t>
            </a:r>
            <a:r>
              <a:rPr lang="sr-Latn-CS" smtClean="0"/>
              <a:t> </a:t>
            </a:r>
          </a:p>
        </p:txBody>
      </p:sp>
      <p:pic>
        <p:nvPicPr>
          <p:cNvPr id="6451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6900" y="1382713"/>
            <a:ext cx="5679328" cy="4950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smtClean="0"/>
              <a:t>Поравнање садржаја ћелије</a:t>
            </a:r>
            <a:r>
              <a:rPr lang="sr-Latn-CS" smtClean="0"/>
              <a:t> </a:t>
            </a:r>
          </a:p>
        </p:txBody>
      </p:sp>
      <p:pic>
        <p:nvPicPr>
          <p:cNvPr id="65542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3462" y="1540934"/>
            <a:ext cx="463331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8" y="1538498"/>
            <a:ext cx="4224972" cy="399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Форматирање фонтова у ћелији</a:t>
            </a:r>
            <a:r>
              <a:rPr lang="sr-Latn-CS" sz="3600" smtClean="0"/>
              <a:t> </a:t>
            </a:r>
          </a:p>
        </p:txBody>
      </p:sp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0400" y="1409700"/>
            <a:ext cx="5676900" cy="494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i="1" smtClean="0"/>
              <a:t>Постављање граница табеле</a:t>
            </a:r>
            <a:r>
              <a:rPr lang="sr-Latn-CS" smtClean="0"/>
              <a:t> </a:t>
            </a:r>
          </a:p>
        </p:txBody>
      </p:sp>
      <p:pic>
        <p:nvPicPr>
          <p:cNvPr id="6758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100" y="1416050"/>
            <a:ext cx="5676900" cy="494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4" cstate="print"/>
          <a:srcRect l="12529" t="2219" r="73505" b="86438"/>
          <a:stretch>
            <a:fillRect/>
          </a:stretch>
        </p:blipFill>
        <p:spPr bwMode="auto">
          <a:xfrm>
            <a:off x="6234495" y="2895451"/>
            <a:ext cx="2545437" cy="1380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Неки већ дефинисани формати табеле</a:t>
            </a:r>
            <a:r>
              <a:rPr lang="sr-Latn-CS" sz="3600" smtClean="0"/>
              <a:t> 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6861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6163" y="1373188"/>
            <a:ext cx="46355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Изглед радних листова (</a:t>
            </a:r>
            <a:r>
              <a:rPr lang="en-GB" sz="3600" i="1" smtClean="0"/>
              <a:t>Sheet1, Sheet2 </a:t>
            </a:r>
            <a:r>
              <a:rPr lang="sr-Cyrl-CS" sz="3600" smtClean="0"/>
              <a:t>и</a:t>
            </a:r>
            <a:r>
              <a:rPr lang="en-GB" sz="3600" i="1" smtClean="0"/>
              <a:t> Sheet3)</a:t>
            </a:r>
            <a:r>
              <a:rPr lang="sr-Latn-CS" sz="3600" smtClean="0"/>
              <a:t> 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У </a:t>
            </a:r>
            <a:r>
              <a:rPr lang="en-GB" sz="2400" i="1" smtClean="0"/>
              <a:t>Excel</a:t>
            </a:r>
            <a:r>
              <a:rPr lang="en-GB" sz="2400" smtClean="0"/>
              <a:t> прозору </a:t>
            </a:r>
            <a:r>
              <a:rPr lang="sr-Cyrl-CS" sz="2400" smtClean="0"/>
              <a:t>имамо </a:t>
            </a:r>
            <a:r>
              <a:rPr lang="en-GB" sz="2400" smtClean="0"/>
              <a:t>прозор радне књиге (</a:t>
            </a:r>
            <a:r>
              <a:rPr lang="en-GB" sz="2400" i="1" smtClean="0"/>
              <a:t>workbook</a:t>
            </a:r>
            <a:r>
              <a:rPr lang="en-GB" sz="2400" smtClean="0"/>
              <a:t>) са приказаним тренутно активним радним листом (</a:t>
            </a:r>
            <a:r>
              <a:rPr lang="en-GB" sz="2400" i="1" smtClean="0"/>
              <a:t>worksheet</a:t>
            </a:r>
            <a:r>
              <a:rPr lang="en-GB" sz="2400" smtClean="0"/>
              <a:t>)</a:t>
            </a:r>
            <a:endParaRPr lang="sr-Latn-CS" sz="2400" smtClean="0"/>
          </a:p>
          <a:p>
            <a:pPr eaLnBrk="1" hangingPunct="1"/>
            <a:r>
              <a:rPr lang="en-GB" sz="2400" smtClean="0"/>
              <a:t>Сваки радни лист је засебна целина</a:t>
            </a:r>
            <a:endParaRPr lang="sr-Cyrl-CS" sz="2400" smtClean="0"/>
          </a:p>
          <a:p>
            <a:pPr lvl="1" eaLnBrk="1" hangingPunct="1"/>
            <a:r>
              <a:rPr lang="en-GB" sz="2000" smtClean="0"/>
              <a:t>садржи мрежу колона (означених словима абецеде) и редова (означ</a:t>
            </a:r>
            <a:r>
              <a:rPr lang="sr-Cyrl-CS" sz="2000" smtClean="0"/>
              <a:t>е</a:t>
            </a:r>
            <a:r>
              <a:rPr lang="en-GB" sz="2000" smtClean="0"/>
              <a:t>них бројевима)</a:t>
            </a:r>
            <a:endParaRPr lang="sr-Latn-CS" sz="2000" smtClean="0"/>
          </a:p>
          <a:p>
            <a:pPr eaLnBrk="1" hangingPunct="1"/>
            <a:r>
              <a:rPr lang="en-GB" sz="2400" smtClean="0"/>
              <a:t>На пресецима редова и колона налазе се "кућице" које се називају ћелије (</a:t>
            </a:r>
            <a:r>
              <a:rPr lang="en-GB" sz="2400" i="1" smtClean="0"/>
              <a:t>cell</a:t>
            </a:r>
            <a:r>
              <a:rPr lang="en-GB" sz="2400" smtClean="0"/>
              <a:t>)</a:t>
            </a:r>
            <a:endParaRPr lang="sr-Cyrl-CS" sz="2400" smtClean="0"/>
          </a:p>
          <a:p>
            <a:pPr eaLnBrk="1" hangingPunct="1"/>
            <a:r>
              <a:rPr lang="en-GB" sz="2400" smtClean="0"/>
              <a:t>Број радних листова се може мењати по потреби</a:t>
            </a:r>
            <a:endParaRPr lang="sr-Cyrl-CS" sz="2400" smtClean="0"/>
          </a:p>
          <a:p>
            <a:pPr lvl="1" eaLnBrk="1" hangingPunct="1"/>
            <a:r>
              <a:rPr lang="en-GB" sz="2000" smtClean="0"/>
              <a:t>иницијално је постављен на 3</a:t>
            </a:r>
            <a:endParaRPr lang="sr-Latn-CS" sz="2000" smtClean="0"/>
          </a:p>
        </p:txBody>
      </p:sp>
      <p:pic>
        <p:nvPicPr>
          <p:cNvPr id="2253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638" y="5486400"/>
            <a:ext cx="8283575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Неки већ дефинисани формати табеле</a:t>
            </a:r>
            <a:r>
              <a:rPr lang="sr-Latn-CS" sz="3600" smtClean="0"/>
              <a:t> </a:t>
            </a:r>
          </a:p>
        </p:txBody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Да би се прекопирао формат неке табеле или</a:t>
            </a:r>
            <a:r>
              <a:rPr lang="sr-Cyrl-CS" sz="2400" smtClean="0"/>
              <a:t> </a:t>
            </a:r>
            <a:r>
              <a:rPr lang="en-GB" sz="2400" smtClean="0"/>
              <a:t>ћелије на друго место могу се применити два начина: </a:t>
            </a:r>
            <a:endParaRPr lang="sr-Cyrl-CS" sz="2400" smtClean="0"/>
          </a:p>
          <a:p>
            <a:pPr lvl="1" eaLnBrk="1" hangingPunct="1"/>
            <a:r>
              <a:rPr lang="sr-Cyrl-RS" sz="2000" smtClean="0"/>
              <a:t>мени</a:t>
            </a:r>
            <a:r>
              <a:rPr lang="sr-Cyrl-RS" sz="2000" b="1" i="1" smtClean="0"/>
              <a:t> </a:t>
            </a:r>
            <a:r>
              <a:rPr lang="en-US" sz="2000" b="1" i="1" smtClean="0"/>
              <a:t>HOME</a:t>
            </a:r>
            <a:r>
              <a:rPr lang="sr-Cyrl-RS" sz="2000" smtClean="0"/>
              <a:t>,</a:t>
            </a:r>
            <a:r>
              <a:rPr lang="sr-Cyrl-RS" sz="2000" b="1" i="1" smtClean="0"/>
              <a:t> </a:t>
            </a:r>
            <a:r>
              <a:rPr lang="en-GB" sz="2000" smtClean="0"/>
              <a:t>пољ</a:t>
            </a:r>
            <a:r>
              <a:rPr lang="sr-Cyrl-RS" sz="2000" smtClean="0"/>
              <a:t>е</a:t>
            </a:r>
            <a:r>
              <a:rPr lang="en-GB" sz="2000" smtClean="0"/>
              <a:t> </a:t>
            </a:r>
            <a:r>
              <a:rPr lang="en-US" sz="2000" b="1" i="1" smtClean="0"/>
              <a:t>Clipboard</a:t>
            </a:r>
            <a:r>
              <a:rPr lang="sr-Cyrl-RS" sz="2000" smtClean="0"/>
              <a:t>, </a:t>
            </a:r>
            <a:r>
              <a:rPr lang="en-GB" sz="2000" b="1" i="1" smtClean="0"/>
              <a:t>Paste</a:t>
            </a:r>
            <a:r>
              <a:rPr lang="sr-Cyrl-RS" sz="2000" b="1" i="1" smtClean="0"/>
              <a:t>/</a:t>
            </a:r>
            <a:r>
              <a:rPr lang="en-GB" sz="2000" b="1" i="1" smtClean="0"/>
              <a:t>PasteSpecial</a:t>
            </a:r>
            <a:endParaRPr lang="sr-Cyrl-RS" sz="2000" smtClean="0"/>
          </a:p>
          <a:p>
            <a:pPr lvl="1" eaLnBrk="1" hangingPunct="1"/>
            <a:r>
              <a:rPr lang="en-GB" sz="2000" smtClean="0"/>
              <a:t>десни клик миша </a:t>
            </a:r>
            <a:r>
              <a:rPr lang="sr-Cyrl-RS" sz="2000" smtClean="0"/>
              <a:t>и из контекстног менија </a:t>
            </a:r>
            <a:r>
              <a:rPr lang="en-GB" sz="2000" smtClean="0"/>
              <a:t>бирамо опцију </a:t>
            </a:r>
            <a:r>
              <a:rPr lang="en-GB" sz="2000" b="1" i="1" smtClean="0"/>
              <a:t>PasteSpecial</a:t>
            </a:r>
            <a:endParaRPr lang="sr-Cyrl-CS" sz="2000" smtClean="0"/>
          </a:p>
          <a:p>
            <a:pPr lvl="1" eaLnBrk="1" hangingPunct="1"/>
            <a:r>
              <a:rPr lang="sr-Cyrl-RS" sz="2000" smtClean="0"/>
              <a:t>помоћу</a:t>
            </a:r>
            <a:r>
              <a:rPr lang="sr-Cyrl-RS" sz="2000" b="1" i="1" smtClean="0"/>
              <a:t> </a:t>
            </a:r>
            <a:r>
              <a:rPr lang="en-GB" sz="2000" b="1" i="1" smtClean="0"/>
              <a:t>Format Painter</a:t>
            </a:r>
            <a:r>
              <a:rPr lang="en-GB" sz="2000" smtClean="0"/>
              <a:t>-а (</a:t>
            </a:r>
            <a:r>
              <a:rPr lang="sr-Cyrl-CS" sz="2000" smtClean="0"/>
              <a:t>тастер на коме је</a:t>
            </a:r>
            <a:r>
              <a:rPr lang="en-GB" sz="2000" smtClean="0"/>
              <a:t> нацртана четка)</a:t>
            </a:r>
            <a:endParaRPr lang="sr-Cyrl-CS" sz="2000" smtClean="0"/>
          </a:p>
          <a:p>
            <a:pPr eaLnBrk="1" hangingPunct="1"/>
            <a:r>
              <a:rPr lang="sr-Cyrl-CS" sz="2400" smtClean="0"/>
              <a:t>О</a:t>
            </a:r>
            <a:r>
              <a:rPr lang="en-GB" sz="2400" smtClean="0"/>
              <a:t>значите ћелије са којих желите да узмете формат и кликнете на </a:t>
            </a:r>
            <a:r>
              <a:rPr lang="en-GB" sz="2400" b="1" i="1" smtClean="0"/>
              <a:t>Format Painter</a:t>
            </a:r>
            <a:endParaRPr lang="sr-Cyrl-CS" sz="2400" b="1" i="1" smtClean="0"/>
          </a:p>
          <a:p>
            <a:pPr lvl="1" eaLnBrk="1" hangingPunct="1"/>
            <a:r>
              <a:rPr lang="sr-Cyrl-CS" sz="2000" smtClean="0"/>
              <a:t>к</a:t>
            </a:r>
            <a:r>
              <a:rPr lang="en-GB" sz="2000" smtClean="0"/>
              <a:t>урзор се мења у четку са знаком плус поред</a:t>
            </a:r>
            <a:endParaRPr lang="sr-Cyrl-CS" sz="2000" smtClean="0"/>
          </a:p>
          <a:p>
            <a:pPr lvl="1" eaLnBrk="1" hangingPunct="1"/>
            <a:r>
              <a:rPr lang="sr-Cyrl-CS" sz="2000" smtClean="0"/>
              <a:t>с</a:t>
            </a:r>
            <a:r>
              <a:rPr lang="en-GB" sz="2000" smtClean="0"/>
              <a:t>ада само превучете преко ћелија за које челите да добију нови формат и по отпуштању дугмета миша он се и примењује!</a:t>
            </a:r>
            <a:endParaRPr lang="sr-Latn-CS" sz="20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i="1" smtClean="0"/>
              <a:t>Подешавање колона и редова</a:t>
            </a:r>
            <a:endParaRPr lang="sr-Latn-CS" sz="3600" smtClean="0"/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sr-Latn-CS" sz="2400" smtClean="0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 l="74469" t="2210" r="11202" b="51143"/>
          <a:stretch>
            <a:fillRect/>
          </a:stretch>
        </p:blipFill>
        <p:spPr bwMode="auto">
          <a:xfrm>
            <a:off x="2926414" y="1398031"/>
            <a:ext cx="3584451" cy="484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i="1" smtClean="0"/>
              <a:t>Кретање кроз документ коришћењем тастатуре</a:t>
            </a:r>
            <a:r>
              <a:rPr lang="sr-Latn-CS" sz="3600" smtClean="0"/>
              <a:t> </a:t>
            </a:r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>
            <p:ph idx="1"/>
          </p:nvPr>
        </p:nvGraphicFramePr>
        <p:xfrm>
          <a:off x="38100" y="1852613"/>
          <a:ext cx="9144000" cy="3606800"/>
        </p:xfrm>
        <a:graphic>
          <a:graphicData uri="http://schemas.openxmlformats.org/presentationml/2006/ole">
            <p:oleObj spid="_x0000_s208898" name="Document" r:id="rId4" imgW="5909347" imgH="2329822" progId="Word.Document.8">
              <p:embed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i="1" smtClean="0"/>
              <a:t>"Скок" на жељену ћелију притиском на тастер F5</a:t>
            </a:r>
            <a:endParaRPr lang="sr-Latn-CS" sz="3600" i="1" smtClean="0"/>
          </a:p>
        </p:txBody>
      </p:sp>
      <p:pic>
        <p:nvPicPr>
          <p:cNvPr id="2458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3775" y="1898650"/>
            <a:ext cx="4333875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i="1" smtClean="0"/>
              <a:t>Коришћење команде Split за дељење екрана</a:t>
            </a:r>
            <a:r>
              <a:rPr lang="sr-Latn-CS" sz="3600" smtClean="0"/>
              <a:t> </a:t>
            </a:r>
          </a:p>
        </p:txBody>
      </p:sp>
      <p:pic>
        <p:nvPicPr>
          <p:cNvPr id="256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588" y="1473200"/>
            <a:ext cx="4891087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3213" y="3030538"/>
            <a:ext cx="4132262" cy="267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Руковање са</a:t>
            </a:r>
            <a:r>
              <a:rPr lang="sr-Latn-CS" sz="3600" smtClean="0"/>
              <a:t> </a:t>
            </a:r>
            <a:r>
              <a:rPr lang="en-GB" sz="3600" smtClean="0"/>
              <a:t>радним листовима</a:t>
            </a:r>
            <a:endParaRPr lang="sr-Latn-CS" sz="3600" smtClean="0"/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Са радним листовима се рукује као и са самим ћелијама</a:t>
            </a:r>
            <a:endParaRPr lang="sr-Cyrl-CS" sz="2400" smtClean="0"/>
          </a:p>
          <a:p>
            <a:pPr lvl="1" eaLnBrk="1" hangingPunct="1"/>
            <a:r>
              <a:rPr lang="en-GB" sz="2000" smtClean="0"/>
              <a:t>могу се означавати (</a:t>
            </a:r>
            <a:r>
              <a:rPr lang="en-GB" sz="2000" b="1" i="1" smtClean="0"/>
              <a:t>select</a:t>
            </a:r>
            <a:r>
              <a:rPr lang="en-GB" sz="2000" smtClean="0"/>
              <a:t>), копирати, премештати</a:t>
            </a:r>
            <a:r>
              <a:rPr lang="sr-Cyrl-CS" sz="2000" smtClean="0"/>
              <a:t>, </a:t>
            </a:r>
            <a:r>
              <a:rPr lang="en-GB" sz="2000" smtClean="0"/>
              <a:t>... у оквиру једне или више радних књига</a:t>
            </a:r>
            <a:endParaRPr lang="sr-Cyrl-CS" sz="2000" smtClean="0"/>
          </a:p>
          <a:p>
            <a:pPr eaLnBrk="1" hangingPunct="1"/>
            <a:r>
              <a:rPr lang="en-GB" sz="2400" smtClean="0"/>
              <a:t>Селекција је више него једноставна - само се кликне на таб (језичак) жељеног листа</a:t>
            </a:r>
            <a:endParaRPr lang="sr-Cyrl-CS" sz="2400" smtClean="0"/>
          </a:p>
          <a:p>
            <a:pPr eaLnBrk="1" hangingPunct="1"/>
            <a:r>
              <a:rPr lang="sr-Cyrl-CS" sz="2400" smtClean="0"/>
              <a:t>А</a:t>
            </a:r>
            <a:r>
              <a:rPr lang="en-GB" sz="2400" smtClean="0"/>
              <a:t>ко их је потребно неколико, постоје два начина: </a:t>
            </a:r>
            <a:endParaRPr lang="sr-Cyrl-CS" sz="2400" smtClean="0"/>
          </a:p>
          <a:p>
            <a:pPr lvl="1" eaLnBrk="1" hangingPunct="1"/>
            <a:r>
              <a:rPr lang="en-GB" sz="2000" smtClean="0"/>
              <a:t>уколико желимо да означимо неколико суседних листова кликнемо на први, а затим држећи притиснут </a:t>
            </a:r>
            <a:r>
              <a:rPr lang="en-GB" sz="2000" b="1" i="1" smtClean="0"/>
              <a:t>Shift</a:t>
            </a:r>
            <a:r>
              <a:rPr lang="en-GB" sz="2000" smtClean="0"/>
              <a:t>, на последњи у групи</a:t>
            </a:r>
            <a:endParaRPr lang="sr-Cyrl-CS" sz="2000" smtClean="0"/>
          </a:p>
          <a:p>
            <a:pPr lvl="1" eaLnBrk="1" hangingPunct="1"/>
            <a:r>
              <a:rPr lang="sr-Cyrl-CS" sz="2000" smtClean="0"/>
              <a:t>з</a:t>
            </a:r>
            <a:r>
              <a:rPr lang="en-GB" sz="2000" smtClean="0"/>
              <a:t>а несуседне листове кликћемо на њихове табове држећи притиснут </a:t>
            </a:r>
            <a:r>
              <a:rPr lang="en-GB" sz="2000" b="1" i="1" smtClean="0"/>
              <a:t>Ctrl</a:t>
            </a:r>
            <a:endParaRPr lang="sr-Latn-CS" sz="20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Додавање</a:t>
            </a:r>
            <a:r>
              <a:rPr lang="sr-Cyrl-CS" sz="3600" smtClean="0"/>
              <a:t>, брисање, копирање и померање радних </a:t>
            </a:r>
            <a:r>
              <a:rPr lang="en-GB" sz="3600" smtClean="0"/>
              <a:t>листова</a:t>
            </a:r>
            <a:r>
              <a:rPr lang="sr-Latn-CS" sz="3600" smtClean="0"/>
              <a:t> </a:t>
            </a:r>
          </a:p>
        </p:txBody>
      </p:sp>
      <p:pic>
        <p:nvPicPr>
          <p:cNvPr id="2765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" y="1541463"/>
            <a:ext cx="2422525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0989" y="1773766"/>
            <a:ext cx="2098675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8680" y="1446213"/>
            <a:ext cx="2119312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3234" y="3972455"/>
            <a:ext cx="25019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7" cstate="print"/>
          <a:srcRect l="79161" t="4174" r="3182" b="54575"/>
          <a:stretch>
            <a:fillRect/>
          </a:stretch>
        </p:blipFill>
        <p:spPr bwMode="auto">
          <a:xfrm>
            <a:off x="3895357" y="3844821"/>
            <a:ext cx="2776376" cy="257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04  © Факултет медицинских наука Универзитета у Крагујевцу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FCC9-99BF-4EBF-B371-68E05276B17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C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251</TotalTime>
  <Words>4449</Words>
  <Application>Microsoft Office PowerPoint</Application>
  <PresentationFormat>On-screen Show (4:3)</PresentationFormat>
  <Paragraphs>304</Paragraphs>
  <Slides>41</Slides>
  <Notes>40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FIT slajd predavanja</vt:lpstr>
      <vt:lpstr>Document</vt:lpstr>
      <vt:lpstr>      MICROSOFT EXCEL</vt:lpstr>
      <vt:lpstr>Увод</vt:lpstr>
      <vt:lpstr>Изглед основног прозора Excel-а</vt:lpstr>
      <vt:lpstr>Изглед радних листова (Sheet1, Sheet2 и Sheet3) </vt:lpstr>
      <vt:lpstr>Кретање кроз документ коришћењем тастатуре </vt:lpstr>
      <vt:lpstr>"Скок" на жељену ћелију притиском на тастер F5</vt:lpstr>
      <vt:lpstr>Коришћење команде Split за дељење екрана </vt:lpstr>
      <vt:lpstr>Руковање са радним листовима</vt:lpstr>
      <vt:lpstr>Додавање, брисање, копирање и померање радних листова </vt:lpstr>
      <vt:lpstr>Рад са подацима</vt:lpstr>
      <vt:lpstr>Стандардни формати за датум и време </vt:lpstr>
      <vt:lpstr>Уношење бројчаних података </vt:lpstr>
      <vt:lpstr>Форматирање података </vt:lpstr>
      <vt:lpstr>Форматирање коришћењем децималног формата </vt:lpstr>
      <vt:lpstr>Коришћење опције Center за поравнање </vt:lpstr>
      <vt:lpstr>Линија са алаткама за форматирање података </vt:lpstr>
      <vt:lpstr>Auto Complete логика</vt:lpstr>
      <vt:lpstr>Измене података</vt:lpstr>
      <vt:lpstr>Изглед прозора за уметање ћелија </vt:lpstr>
      <vt:lpstr>Брисање ћелија </vt:lpstr>
      <vt:lpstr>Рад са формулама</vt:lpstr>
      <vt:lpstr>Рад са формулама - Сабирање три броја коришћењем формуле </vt:lpstr>
      <vt:lpstr>Изглед картице View и прозора Formulas</vt:lpstr>
      <vt:lpstr>Копирање и пребацивање формула </vt:lpstr>
      <vt:lpstr>Копирање и пребацивање формула </vt:lpstr>
      <vt:lpstr>Аутоматско попуњавање коришћењем формула </vt:lpstr>
      <vt:lpstr>Изглед картице Calculations Options </vt:lpstr>
      <vt:lpstr>Сабирање бројева коришћењем уграђене функције SUM</vt:lpstr>
      <vt:lpstr>Уметање функције коришћењем команде Insert Function </vt:lpstr>
      <vt:lpstr>Изглед менија за уметање функција </vt:lpstr>
      <vt:lpstr>Унос параметара формуле за сабирање</vt:lpstr>
      <vt:lpstr>Унос параметара формуле за израчунање средине</vt:lpstr>
      <vt:lpstr>Картица  за надгледање формула, formula auditing</vt:lpstr>
      <vt:lpstr>Одређивање формата ћелије </vt:lpstr>
      <vt:lpstr>Одређивање формата ћелије </vt:lpstr>
      <vt:lpstr>Поравнање садржаја ћелије </vt:lpstr>
      <vt:lpstr>Форматирање фонтова у ћелији </vt:lpstr>
      <vt:lpstr>Постављање граница табеле </vt:lpstr>
      <vt:lpstr>Неки већ дефинисани формати табеле </vt:lpstr>
      <vt:lpstr>Неки већ дефинисани формати табеле </vt:lpstr>
      <vt:lpstr>Подешавање колона и редова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139</cp:revision>
  <dcterms:created xsi:type="dcterms:W3CDTF">2006-09-26T20:52:51Z</dcterms:created>
  <dcterms:modified xsi:type="dcterms:W3CDTF">2017-09-14T20:36:38Z</dcterms:modified>
</cp:coreProperties>
</file>